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336" r:id="rId2"/>
    <p:sldId id="314" r:id="rId3"/>
    <p:sldId id="258" r:id="rId4"/>
    <p:sldId id="291" r:id="rId5"/>
    <p:sldId id="316" r:id="rId6"/>
    <p:sldId id="403" r:id="rId7"/>
    <p:sldId id="347" r:id="rId8"/>
    <p:sldId id="320" r:id="rId9"/>
    <p:sldId id="395" r:id="rId10"/>
    <p:sldId id="319" r:id="rId11"/>
    <p:sldId id="337" r:id="rId12"/>
    <p:sldId id="318" r:id="rId13"/>
    <p:sldId id="358" r:id="rId14"/>
    <p:sldId id="359" r:id="rId15"/>
    <p:sldId id="360" r:id="rId16"/>
    <p:sldId id="361" r:id="rId17"/>
    <p:sldId id="385" r:id="rId18"/>
    <p:sldId id="344" r:id="rId19"/>
    <p:sldId id="397" r:id="rId20"/>
    <p:sldId id="398" r:id="rId21"/>
    <p:sldId id="400" r:id="rId22"/>
    <p:sldId id="404" r:id="rId23"/>
    <p:sldId id="406" r:id="rId24"/>
    <p:sldId id="405" r:id="rId25"/>
    <p:sldId id="401" r:id="rId26"/>
    <p:sldId id="407" r:id="rId27"/>
    <p:sldId id="410" r:id="rId28"/>
    <p:sldId id="411" r:id="rId29"/>
    <p:sldId id="415" r:id="rId30"/>
    <p:sldId id="412" r:id="rId31"/>
    <p:sldId id="413" r:id="rId32"/>
    <p:sldId id="414" r:id="rId33"/>
    <p:sldId id="332" r:id="rId34"/>
    <p:sldId id="378" r:id="rId35"/>
    <p:sldId id="381" r:id="rId36"/>
    <p:sldId id="379" r:id="rId37"/>
    <p:sldId id="380" r:id="rId38"/>
    <p:sldId id="417" r:id="rId39"/>
    <p:sldId id="367" r:id="rId40"/>
    <p:sldId id="368" r:id="rId41"/>
    <p:sldId id="369" r:id="rId42"/>
    <p:sldId id="382" r:id="rId43"/>
    <p:sldId id="383" r:id="rId44"/>
    <p:sldId id="384" r:id="rId45"/>
    <p:sldId id="374" r:id="rId46"/>
    <p:sldId id="416" r:id="rId47"/>
    <p:sldId id="388" r:id="rId48"/>
    <p:sldId id="267" r:id="rId49"/>
    <p:sldId id="313" r:id="rId50"/>
    <p:sldId id="396" r:id="rId51"/>
    <p:sldId id="317" r:id="rId52"/>
    <p:sldId id="334" r:id="rId53"/>
    <p:sldId id="335" r:id="rId54"/>
    <p:sldId id="373" r:id="rId55"/>
    <p:sldId id="339" r:id="rId56"/>
    <p:sldId id="274"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26"/>
    <p:restoredTop sz="96197"/>
  </p:normalViewPr>
  <p:slideViewPr>
    <p:cSldViewPr snapToGrid="0" snapToObjects="1">
      <p:cViewPr varScale="1">
        <p:scale>
          <a:sx n="116" d="100"/>
          <a:sy n="116" d="100"/>
        </p:scale>
        <p:origin x="200" y="352"/>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6/28/23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Helvetica" pitchFamily="2" charset="0"/>
              </a:rPr>
              <a:t>Discussion: is the trajectory part of the class?</a:t>
            </a:r>
          </a:p>
          <a:p>
            <a:endParaRPr lang="en-US" sz="1200" dirty="0">
              <a:effectLst/>
              <a:latin typeface="Helvetica" pitchFamily="2" charset="0"/>
            </a:endParaRPr>
          </a:p>
          <a:p>
            <a:r>
              <a:rPr lang="en-US" sz="1200" dirty="0">
                <a:effectLst/>
                <a:latin typeface="Helvetica" pitchFamily="2" charset="0"/>
              </a:rPr>
              <a:t> Is plotting?</a:t>
            </a:r>
          </a:p>
          <a:p>
            <a:pPr algn="ctr"/>
            <a:endParaRPr lang="en-CH"/>
          </a:p>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18</a:t>
            </a:fld>
            <a:endParaRPr lang="en-US"/>
          </a:p>
        </p:txBody>
      </p:sp>
    </p:spTree>
    <p:extLst>
      <p:ext uri="{BB962C8B-B14F-4D97-AF65-F5344CB8AC3E}">
        <p14:creationId xmlns:p14="http://schemas.microsoft.com/office/powerpoint/2010/main" val="1315865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THIS AS LIVE CODING</a:t>
            </a:r>
          </a:p>
          <a:p>
            <a:pPr marL="285750" indent="-285750">
              <a:buFont typeface="Arial" panose="020B0604020202020204" pitchFamily="34" charset="0"/>
              <a:buChar char="•"/>
            </a:pPr>
            <a:r>
              <a:rPr lang="en-CH"/>
              <a:t>The real dependency is: plotting code requires a Walker’s trajectory, so it is the plotting that should depend on a Walker, not the other way around</a:t>
            </a:r>
          </a:p>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19</a:t>
            </a:fld>
            <a:endParaRPr lang="en-US"/>
          </a:p>
        </p:txBody>
      </p:sp>
    </p:spTree>
    <p:extLst>
      <p:ext uri="{BB962C8B-B14F-4D97-AF65-F5344CB8AC3E}">
        <p14:creationId xmlns:p14="http://schemas.microsoft.com/office/powerpoint/2010/main" val="719349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21</a:t>
            </a:fld>
            <a:endParaRPr lang="en-US"/>
          </a:p>
        </p:txBody>
      </p:sp>
    </p:spTree>
    <p:extLst>
      <p:ext uri="{BB962C8B-B14F-4D97-AF65-F5344CB8AC3E}">
        <p14:creationId xmlns:p14="http://schemas.microsoft.com/office/powerpoint/2010/main" val="2639523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26</a:t>
            </a:fld>
            <a:endParaRPr lang="en-US"/>
          </a:p>
        </p:txBody>
      </p:sp>
    </p:spTree>
    <p:extLst>
      <p:ext uri="{BB962C8B-B14F-4D97-AF65-F5344CB8AC3E}">
        <p14:creationId xmlns:p14="http://schemas.microsoft.com/office/powerpoint/2010/main" val="124149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31</a:t>
            </a:fld>
            <a:endParaRPr lang="en-US"/>
          </a:p>
        </p:txBody>
      </p:sp>
    </p:spTree>
    <p:extLst>
      <p:ext uri="{BB962C8B-B14F-4D97-AF65-F5344CB8AC3E}">
        <p14:creationId xmlns:p14="http://schemas.microsoft.com/office/powerpoint/2010/main" val="3182390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32</a:t>
            </a:fld>
            <a:endParaRPr lang="en-US"/>
          </a:p>
        </p:txBody>
      </p:sp>
    </p:spTree>
    <p:extLst>
      <p:ext uri="{BB962C8B-B14F-4D97-AF65-F5344CB8AC3E}">
        <p14:creationId xmlns:p14="http://schemas.microsoft.com/office/powerpoint/2010/main" val="2771463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51</a:t>
            </a:fld>
            <a:endParaRPr lang="en-US"/>
          </a:p>
        </p:txBody>
      </p:sp>
    </p:spTree>
    <p:extLst>
      <p:ext uri="{BB962C8B-B14F-4D97-AF65-F5344CB8AC3E}">
        <p14:creationId xmlns:p14="http://schemas.microsoft.com/office/powerpoint/2010/main" val="419873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F392B58F-0D7A-9E40-B17C-BF6F811E108B}" type="datetime1">
              <a:rPr lang="de-CH" smtClean="0"/>
              <a:t>28.06.23</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3F4E55C3-1B21-E946-8ADA-8CA9C4DCEAE6}" type="datetime1">
              <a:rPr lang="de-CH" smtClean="0"/>
              <a:t>28.06.23</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B54294FB-0D98-8E41-B23E-F360C5A864AC}" type="datetime1">
              <a:rPr lang="de-CH" smtClean="0"/>
              <a:t>28.06.23</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4D8A9E9B-9444-6749-A25C-11D6933DC160}" type="datetime1">
              <a:rPr lang="de-CH" smtClean="0"/>
              <a:t>28.06.23</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53F33B4-B75F-D442-9E2A-75915833B15E}" type="datetime1">
              <a:rPr lang="de-CH" smtClean="0"/>
              <a:t>28.06.23</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030598D8-D4FB-174B-8B02-8AC7C641756D}" type="datetime1">
              <a:rPr lang="de-CH" smtClean="0"/>
              <a:t>28.06.23</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D3A51FD-9277-7849-9A3F-13BA480CDEDB}" type="datetime1">
              <a:rPr lang="de-CH" smtClean="0"/>
              <a:t>28.06.23</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June 2023, v. 2.0,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48D1B79B-DD87-B44F-AC5D-2E0571F166DB}" type="datetime1">
              <a:rPr lang="de-CH" smtClean="0"/>
              <a:t>28.06.23</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June 2023, v. 2.0,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E6C5C304-C485-D348-ACFC-A7B2A90547D6}" type="datetime1">
              <a:rPr lang="de-CH" smtClean="0"/>
              <a:t>28.06.23</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June 2023, v. 2.0,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B0DB234C-64C7-7243-A807-F17AD912A882}" type="datetime1">
              <a:rPr lang="de-CH" smtClean="0"/>
              <a:t>28.06.23</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FD962B3E-3C39-FF43-97CC-5FD14F12DECB}" type="datetime1">
              <a:rPr lang="de-CH" smtClean="0"/>
              <a:t>28.06.23</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FC119-BAA0-BC45-B155-F6505827F946}" type="datetime1">
              <a:rPr lang="de-CH" smtClean="0"/>
              <a:t>28.06.23</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June 2023, v. 2.0,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9.jpg"/><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4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17.sv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a:xfrm>
            <a:off x="346841" y="191876"/>
            <a:ext cx="11487807" cy="953312"/>
          </a:xfrm>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June 2023, v. 2.0,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5E9F21D1-54C0-3644-2F68-E801FE9A694B}"/>
              </a:ext>
            </a:extLst>
          </p:cNvPr>
          <p:cNvSpPr/>
          <p:nvPr/>
        </p:nvSpPr>
        <p:spPr>
          <a:xfrm>
            <a:off x="211756" y="1145406"/>
            <a:ext cx="11848699" cy="2810577"/>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0956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115144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dirty="0"/>
              <a:t>Chapter 2: 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54206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June 2023, v. 2.0, CC BY-SA 4.0</a:t>
            </a:r>
            <a:endParaRPr lang="en-US" dirty="0"/>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June 2023, v. 2.0, CC BY-SA 4.0</a:t>
            </a:r>
            <a:endParaRPr lang="en-US" dirty="0"/>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June 2023, v. 2.0, CC BY-SA 4.0</a:t>
            </a:r>
            <a:endParaRPr lang="en-US" dirty="0"/>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June 2023, v. 2.0, CC BY-SA 4.0</a:t>
            </a:r>
            <a:endParaRPr lang="en-US" dirty="0"/>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a:latin typeface="Courier New" panose="02070309020205020404" pitchFamily="49" charset="0"/>
                <a:cs typeface="Courier New" panose="02070309020205020404" pitchFamily="49" charset="0"/>
              </a:rPr>
              <a:t>Step_0_</a:t>
            </a:r>
            <a:r>
              <a:rPr lang="de-DE" sz="1400" dirty="0">
                <a:solidFill>
                  <a:schemeClr val="tx1"/>
                </a:solidFill>
                <a:latin typeface="Courier New" panose="02070309020205020404" pitchFamily="49" charset="0"/>
                <a:cs typeface="Courier New" panose="02070309020205020404" pitchFamily="49" charset="0"/>
              </a:rPr>
              <a:t>Introduction/</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 the walker code into a class </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#2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walker/Step_1_classes/</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19269" y="34303"/>
            <a:ext cx="7850022" cy="953312"/>
          </a:xfrm>
        </p:spPr>
        <p:txBody>
          <a:bodyPr>
            <a:noAutofit/>
          </a:bodyPr>
          <a:lstStyle/>
          <a:p>
            <a:r>
              <a:rPr lang="en-CH" sz="3600" dirty="0"/>
              <a:t>Plotting does not belong to the Walker</a:t>
            </a:r>
          </a:p>
        </p:txBody>
      </p:sp>
      <p:sp>
        <p:nvSpPr>
          <p:cNvPr id="2" name="TextBox 1">
            <a:extLst>
              <a:ext uri="{FF2B5EF4-FFF2-40B4-BE49-F238E27FC236}">
                <a16:creationId xmlns:a16="http://schemas.microsoft.com/office/drawing/2014/main" id="{E482B2AE-B291-744B-2A6A-5D9D4DFD8978}"/>
              </a:ext>
            </a:extLst>
          </p:cNvPr>
          <p:cNvSpPr txBox="1"/>
          <p:nvPr/>
        </p:nvSpPr>
        <p:spPr>
          <a:xfrm>
            <a:off x="6026000" y="1292776"/>
            <a:ext cx="6121921" cy="1938992"/>
          </a:xfrm>
          <a:prstGeom prst="rect">
            <a:avLst/>
          </a:prstGeom>
          <a:noFill/>
        </p:spPr>
        <p:txBody>
          <a:bodyPr wrap="square" rtlCol="0">
            <a:spAutoFit/>
          </a:bodyPr>
          <a:lstStyle/>
          <a:p>
            <a:pPr marL="342900" indent="-342900">
              <a:buFont typeface="+mj-lt"/>
              <a:buAutoNum type="arabicPeriod"/>
            </a:pPr>
            <a:r>
              <a:rPr lang="en-CH" sz="2000" dirty="0"/>
              <a:t>Changing or adding new way of plotting (e.g. by a colleague)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150170" y="3328421"/>
            <a:ext cx="5873579" cy="830997"/>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plotting varies independently of the Walker</a:t>
            </a:r>
          </a:p>
        </p:txBody>
      </p:sp>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9472659" y="4578774"/>
            <a:ext cx="2431621" cy="2287525"/>
          </a:xfrm>
          <a:prstGeom prst="rect">
            <a:avLst/>
          </a:prstGeom>
        </p:spPr>
      </p:pic>
      <p:sp>
        <p:nvSpPr>
          <p:cNvPr id="13" name="TextBox 12">
            <a:extLst>
              <a:ext uri="{FF2B5EF4-FFF2-40B4-BE49-F238E27FC236}">
                <a16:creationId xmlns:a16="http://schemas.microsoft.com/office/drawing/2014/main" id="{9AFF4E11-281E-73B6-3484-31AB98938893}"/>
              </a:ext>
            </a:extLst>
          </p:cNvPr>
          <p:cNvSpPr txBox="1"/>
          <p:nvPr/>
        </p:nvSpPr>
        <p:spPr>
          <a:xfrm>
            <a:off x="9623266" y="4325141"/>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plot_trajectory_hexbin</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a:latin typeface="Courier New" panose="02070309020205020404" pitchFamily="49" charset="0"/>
                <a:cs typeface="Courier New" panose="02070309020205020404" pitchFamily="49" charset="0"/>
              </a:rPr>
              <a:t>Step_2_plotting</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14" name="Picture 13" descr="A screenshot of a computer code&#10;&#10;Description automatically generated with low confidence">
            <a:extLst>
              <a:ext uri="{FF2B5EF4-FFF2-40B4-BE49-F238E27FC236}">
                <a16:creationId xmlns:a16="http://schemas.microsoft.com/office/drawing/2014/main" id="{D038642A-BCB0-81CA-5F2D-7D0D36621C6A}"/>
              </a:ext>
            </a:extLst>
          </p:cNvPr>
          <p:cNvPicPr>
            <a:picLocks noChangeAspect="1"/>
          </p:cNvPicPr>
          <p:nvPr/>
        </p:nvPicPr>
        <p:blipFill>
          <a:blip r:embed="rId6"/>
          <a:stretch>
            <a:fillRect/>
          </a:stretch>
        </p:blipFill>
        <p:spPr>
          <a:xfrm>
            <a:off x="8700" y="1128546"/>
            <a:ext cx="5945372" cy="5005554"/>
          </a:xfrm>
          <a:prstGeom prst="rect">
            <a:avLst/>
          </a:prstGeom>
        </p:spPr>
      </p:pic>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7"/>
          <a:stretch>
            <a:fillRect/>
          </a:stretch>
        </p:blipFill>
        <p:spPr>
          <a:xfrm>
            <a:off x="6185151" y="4451767"/>
            <a:ext cx="2346313" cy="2199668"/>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6095979" y="4238586"/>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a:t>
            </a:r>
          </a:p>
        </p:txBody>
      </p:sp>
      <p:sp>
        <p:nvSpPr>
          <p:cNvPr id="15" name="TextBox 14">
            <a:extLst>
              <a:ext uri="{FF2B5EF4-FFF2-40B4-BE49-F238E27FC236}">
                <a16:creationId xmlns:a16="http://schemas.microsoft.com/office/drawing/2014/main" id="{1A2DF73E-CD63-FF92-4B7A-D44265E3F2D5}"/>
              </a:ext>
            </a:extLst>
          </p:cNvPr>
          <p:cNvSpPr txBox="1"/>
          <p:nvPr/>
        </p:nvSpPr>
        <p:spPr>
          <a:xfrm>
            <a:off x="8795940" y="5199316"/>
            <a:ext cx="514885" cy="523220"/>
          </a:xfrm>
          <a:prstGeom prst="rect">
            <a:avLst/>
          </a:prstGeom>
          <a:noFill/>
        </p:spPr>
        <p:txBody>
          <a:bodyPr wrap="none" rtlCol="0">
            <a:spAutoFit/>
          </a:bodyPr>
          <a:lstStyle/>
          <a:p>
            <a:r>
              <a:rPr lang="en-GB" sz="2800" b="1" dirty="0">
                <a:latin typeface="Annie Use Your Telescope" panose="02000000000000000000" pitchFamily="2" charset="0"/>
              </a:rPr>
              <a:t>vs</a:t>
            </a:r>
            <a:r>
              <a:rPr lang="en-DE" sz="2800" b="1" dirty="0">
                <a:latin typeface="Annie Use Your Telescope" panose="02000000000000000000" pitchFamily="2" charset="0"/>
              </a:rPr>
              <a:t>.</a:t>
            </a:r>
          </a:p>
        </p:txBody>
      </p:sp>
    </p:spTree>
    <p:extLst>
      <p:ext uri="{BB962C8B-B14F-4D97-AF65-F5344CB8AC3E}">
        <p14:creationId xmlns:p14="http://schemas.microsoft.com/office/powerpoint/2010/main" val="4069779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a:t> apocal</a:t>
            </a:r>
            <a:r>
              <a:rPr lang="de-DE" sz="2400"/>
              <a:t>y</a:t>
            </a:r>
            <a:r>
              <a:rPr lang="en-CH" sz="2400"/>
              <a:t>ptic </a:t>
            </a:r>
            <a:r>
              <a:rPr lang="en-CH" sz="2400" dirty="0"/>
              <a:t>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June 2023, v. 2.0,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367862" y="56444"/>
            <a:ext cx="11456276" cy="953312"/>
          </a:xfrm>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107293" y="1009756"/>
            <a:ext cx="5722007" cy="5752123"/>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dirty="0"/>
              <a:t>The constructor will become longer with more map types</a:t>
            </a:r>
          </a:p>
          <a:p>
            <a:pPr marL="457200" indent="-457200">
              <a:buFont typeface="+mj-lt"/>
              <a:buAutoNum type="arabicPeriod"/>
            </a:pPr>
            <a:r>
              <a:rPr lang="en-CH" sz="2000" dirty="0"/>
              <a:t>We cannot contribute a new map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context_map </a:t>
            </a:r>
            <a:br>
              <a:rPr lang="en-CH" sz="2400" b="1" dirty="0"/>
            </a:br>
            <a:r>
              <a:rPr lang="en-CH" sz="2400" b="1" dirty="0"/>
              <a:t>varies independently of the Walker</a:t>
            </a:r>
          </a:p>
        </p:txBody>
      </p:sp>
      <p:sp>
        <p:nvSpPr>
          <p:cNvPr id="8" name="Title 4">
            <a:extLst>
              <a:ext uri="{FF2B5EF4-FFF2-40B4-BE49-F238E27FC236}">
                <a16:creationId xmlns:a16="http://schemas.microsoft.com/office/drawing/2014/main" id="{EE677A72-7775-70E0-88BA-03D276805462}"/>
              </a:ext>
            </a:extLst>
          </p:cNvPr>
          <p:cNvSpPr txBox="1">
            <a:spLocks/>
          </p:cNvSpPr>
          <p:nvPr/>
        </p:nvSpPr>
        <p:spPr>
          <a:xfrm>
            <a:off x="367862" y="56444"/>
            <a:ext cx="11456276" cy="9533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a:t>The smells of the Walker constructor</a:t>
            </a:r>
            <a:endParaRPr lang="en-CH" dirty="0"/>
          </a:p>
        </p:txBody>
      </p:sp>
      <p:pic>
        <p:nvPicPr>
          <p:cNvPr id="9" name="Picture 8">
            <a:extLst>
              <a:ext uri="{FF2B5EF4-FFF2-40B4-BE49-F238E27FC236}">
                <a16:creationId xmlns:a16="http://schemas.microsoft.com/office/drawing/2014/main" id="{09615430-0986-6604-9D84-F77CCA042D74}"/>
              </a:ext>
            </a:extLst>
          </p:cNvPr>
          <p:cNvPicPr>
            <a:picLocks noChangeAspect="1"/>
          </p:cNvPicPr>
          <p:nvPr/>
        </p:nvPicPr>
        <p:blipFill>
          <a:blip r:embed="rId3"/>
          <a:stretch>
            <a:fillRect/>
          </a:stretch>
        </p:blipFill>
        <p:spPr>
          <a:xfrm>
            <a:off x="107293" y="1009756"/>
            <a:ext cx="5722007" cy="5752123"/>
          </a:xfrm>
          <a:prstGeom prst="rect">
            <a:avLst/>
          </a:prstGeom>
        </p:spPr>
      </p:pic>
      <p:cxnSp>
        <p:nvCxnSpPr>
          <p:cNvPr id="15" name="Straight Connector 14">
            <a:extLst>
              <a:ext uri="{FF2B5EF4-FFF2-40B4-BE49-F238E27FC236}">
                <a16:creationId xmlns:a16="http://schemas.microsoft.com/office/drawing/2014/main" id="{A7BEDBAD-D4E0-2B6E-2DB1-E076E4E2EA9E}"/>
              </a:ext>
            </a:extLst>
          </p:cNvPr>
          <p:cNvCxnSpPr/>
          <p:nvPr/>
        </p:nvCxnSpPr>
        <p:spPr>
          <a:xfrm flipH="1">
            <a:off x="94593" y="19939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4750F-CD74-86BE-A9F7-0AC1073BF527}"/>
              </a:ext>
            </a:extLst>
          </p:cNvPr>
          <p:cNvCxnSpPr>
            <a:cxnSpLocks/>
          </p:cNvCxnSpPr>
          <p:nvPr/>
        </p:nvCxnSpPr>
        <p:spPr>
          <a:xfrm flipV="1">
            <a:off x="107293" y="1993900"/>
            <a:ext cx="0" cy="172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0F9AB1-0E8D-3317-CB16-D74B51C18CAB}"/>
              </a:ext>
            </a:extLst>
          </p:cNvPr>
          <p:cNvCxnSpPr/>
          <p:nvPr/>
        </p:nvCxnSpPr>
        <p:spPr>
          <a:xfrm flipH="1">
            <a:off x="94593" y="23368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4C7A5B-19A0-C789-21B9-CEBA24F3DA76}"/>
              </a:ext>
            </a:extLst>
          </p:cNvPr>
          <p:cNvCxnSpPr/>
          <p:nvPr/>
        </p:nvCxnSpPr>
        <p:spPr>
          <a:xfrm flipH="1">
            <a:off x="107293" y="37084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512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dirty="0">
                <a:latin typeface="Consolas" panose="020B0609020204030204" pitchFamily="49" charset="0"/>
                <a:cs typeface="Consolas" panose="020B0609020204030204" pitchFamily="49" charset="0"/>
              </a:rPr>
              <a:t>if … elif … else </a:t>
            </a:r>
            <a:r>
              <a:rPr lang="en-CH" sz="4000" dirty="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sp>
        <p:nvSpPr>
          <p:cNvPr id="3" name="Rectangle 2">
            <a:extLst>
              <a:ext uri="{FF2B5EF4-FFF2-40B4-BE49-F238E27FC236}">
                <a16:creationId xmlns:a16="http://schemas.microsoft.com/office/drawing/2014/main" id="{9CC06A27-33DB-8C84-82A2-766A2C66B059}"/>
              </a:ext>
            </a:extLst>
          </p:cNvPr>
          <p:cNvSpPr/>
          <p:nvPr/>
        </p:nvSpPr>
        <p:spPr>
          <a:xfrm>
            <a:off x="1380803" y="5630057"/>
            <a:ext cx="3540646"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Tree>
    <p:extLst>
      <p:ext uri="{BB962C8B-B14F-4D97-AF65-F5344CB8AC3E}">
        <p14:creationId xmlns:p14="http://schemas.microsoft.com/office/powerpoint/2010/main" val="3814703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dirty="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dirty="0">
                <a:ln>
                  <a:noFill/>
                </a:ln>
                <a:solidFill>
                  <a:prstClr val="black"/>
                </a:solidFill>
                <a:effectLst/>
                <a:uLnTx/>
                <a:uFillTx/>
                <a:latin typeface="Calibri Light" panose="020F0302020204030204"/>
                <a:ea typeface="+mj-ea"/>
                <a:cs typeface="+mj-cs"/>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716486" y="1436737"/>
            <a:ext cx="4114800" cy="3908762"/>
            <a:chOff x="6716486" y="1313764"/>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716486" y="1313764"/>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a:t>
              </a:r>
              <a:r>
                <a:rPr lang="en-CH" sz="1600">
                  <a:latin typeface="Consolas" panose="020B0609020204030204" pitchFamily="49" charset="0"/>
                  <a:cs typeface="Consolas" panose="020B0609020204030204" pitchFamily="49" charset="0"/>
                </a:rPr>
                <a:t>block)</a:t>
              </a:r>
              <a:endParaRPr lang="en-CH" sz="1600" dirty="0">
                <a:latin typeface="Consolas" panose="020B0609020204030204" pitchFamily="49" charset="0"/>
                <a:cs typeface="Consolas" panose="020B0609020204030204" pitchFamily="49" charset="0"/>
              </a:endParaRPr>
            </a:p>
          </p:txBody>
        </p:sp>
        <p:sp>
          <p:nvSpPr>
            <p:cNvPr id="11" name="Oval 10">
              <a:extLst>
                <a:ext uri="{FF2B5EF4-FFF2-40B4-BE49-F238E27FC236}">
                  <a16:creationId xmlns:a16="http://schemas.microsoft.com/office/drawing/2014/main" id="{78D59C4B-8609-109F-3208-8A326EEC28AD}"/>
                </a:ext>
              </a:extLst>
            </p:cNvPr>
            <p:cNvSpPr/>
            <p:nvPr/>
          </p:nvSpPr>
          <p:spPr>
            <a:xfrm>
              <a:off x="7915301" y="1879973"/>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915301" y="2999671"/>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883165" y="409453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565289" y="5630057"/>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dirty="0">
                <a:solidFill>
                  <a:schemeClr val="accent6"/>
                </a:solidFill>
                <a:latin typeface="Consolas" panose="020B0609020204030204" pitchFamily="49" charset="0"/>
                <a:cs typeface="Consolas" panose="020B0609020204030204" pitchFamily="49" charset="0"/>
              </a:rPr>
              <a:t>block = build_square(size=11)</a:t>
            </a:r>
          </a:p>
          <a:p>
            <a:r>
              <a:rPr lang="en-GB" sz="1800" dirty="0">
                <a:solidFill>
                  <a:schemeClr val="accent6"/>
                </a:solidFill>
                <a:latin typeface="Consolas" panose="020B0609020204030204" pitchFamily="49" charset="0"/>
                <a:cs typeface="Consolas" panose="020B0609020204030204" pitchFamily="49" charset="0"/>
              </a:rPr>
              <a:t>add_block(blocks, block)</a:t>
            </a:r>
            <a:endParaRPr lang="en-CH" sz="1800" dirty="0">
              <a:solidFill>
                <a:schemeClr val="accent6"/>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11530776-86D5-49F6-53DC-2EA7C6FAB233}"/>
              </a:ext>
            </a:extLst>
          </p:cNvPr>
          <p:cNvSpPr/>
          <p:nvPr/>
        </p:nvSpPr>
        <p:spPr>
          <a:xfrm>
            <a:off x="1380803" y="5630057"/>
            <a:ext cx="3540646"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1213337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dirty="0">
                <a:latin typeface="Consolas" panose="020B0609020204030204" pitchFamily="49" charset="0"/>
                <a:cs typeface="Consolas" panose="020B0609020204030204" pitchFamily="49" charset="0"/>
              </a:rPr>
              <a:t>if … </a:t>
            </a:r>
            <a:r>
              <a:rPr lang="en-GB" sz="3200" dirty="0" err="1">
                <a:latin typeface="Consolas" panose="020B0609020204030204" pitchFamily="49" charset="0"/>
                <a:cs typeface="Consolas" panose="020B0609020204030204" pitchFamily="49" charset="0"/>
              </a:rPr>
              <a:t>elif</a:t>
            </a:r>
            <a:r>
              <a:rPr lang="en-GB" sz="3200" dirty="0">
                <a:latin typeface="Consolas" panose="020B0609020204030204" pitchFamily="49" charset="0"/>
                <a:cs typeface="Consolas" panose="020B0609020204030204" pitchFamily="49" charset="0"/>
              </a:rPr>
              <a:t> … else </a:t>
            </a:r>
            <a:r>
              <a:rPr lang="en-GB" sz="4000" dirty="0">
                <a:cs typeface="Consolas" panose="020B0609020204030204" pitchFamily="49" charset="0"/>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119345" y="1457769"/>
            <a:ext cx="5053697" cy="4154984"/>
            <a:chOff x="6444342" y="1318438"/>
            <a:chExt cx="5053697" cy="4154984"/>
          </a:xfrm>
        </p:grpSpPr>
        <p:sp>
          <p:nvSpPr>
            <p:cNvPr id="12" name="TextBox 11">
              <a:extLst>
                <a:ext uri="{FF2B5EF4-FFF2-40B4-BE49-F238E27FC236}">
                  <a16:creationId xmlns:a16="http://schemas.microsoft.com/office/drawing/2014/main" id="{C93BDB66-2912-B522-DAD5-3D22C7E9A43E}"/>
                </a:ext>
              </a:extLst>
            </p:cNvPr>
            <p:cNvSpPr txBox="1"/>
            <p:nvPr/>
          </p:nvSpPr>
          <p:spPr>
            <a:xfrm>
              <a:off x="6444342" y="1318438"/>
              <a:ext cx="5053697" cy="4154984"/>
            </a:xfrm>
            <a:prstGeom prst="rect">
              <a:avLst/>
            </a:prstGeom>
            <a:solidFill>
              <a:schemeClr val="accent5">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block_builder(size)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p:txBody>
        </p:sp>
        <p:sp>
          <p:nvSpPr>
            <p:cNvPr id="11" name="Oval 10">
              <a:extLst>
                <a:ext uri="{FF2B5EF4-FFF2-40B4-BE49-F238E27FC236}">
                  <a16:creationId xmlns:a16="http://schemas.microsoft.com/office/drawing/2014/main" id="{78D59C4B-8609-109F-3208-8A326EEC28AD}"/>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7" name="Rectangle 6">
            <a:extLst>
              <a:ext uri="{FF2B5EF4-FFF2-40B4-BE49-F238E27FC236}">
                <a16:creationId xmlns:a16="http://schemas.microsoft.com/office/drawing/2014/main" id="{CA40D837-97D4-60F1-CFD8-935B0A275DE5}"/>
              </a:ext>
            </a:extLst>
          </p:cNvPr>
          <p:cNvSpPr/>
          <p:nvPr/>
        </p:nvSpPr>
        <p:spPr>
          <a:xfrm>
            <a:off x="6020191" y="5742594"/>
            <a:ext cx="5234455"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r>
              <a:rPr lang="en-GB" sz="1800" dirty="0">
                <a:solidFill>
                  <a:schemeClr val="accent6"/>
                </a:solidFill>
                <a:latin typeface="Consolas" panose="020B0609020204030204" pitchFamily="49" charset="0"/>
                <a:cs typeface="Consolas" panose="020B0609020204030204" pitchFamily="49" charset="0"/>
              </a:rPr>
              <a:t>build_square</a:t>
            </a:r>
            <a:r>
              <a:rPr lang="en-CH" sz="1800" dirty="0">
                <a:solidFill>
                  <a:schemeClr val="accent6"/>
                </a:solidFill>
                <a:latin typeface="Consolas" panose="020B0609020204030204" pitchFamily="49" charset="0"/>
                <a:cs typeface="Consolas" panose="020B0609020204030204" pitchFamily="49" charset="0"/>
              </a:rPr>
              <a:t>)</a:t>
            </a:r>
          </a:p>
        </p:txBody>
      </p:sp>
      <p:grpSp>
        <p:nvGrpSpPr>
          <p:cNvPr id="8" name="Group 7">
            <a:extLst>
              <a:ext uri="{FF2B5EF4-FFF2-40B4-BE49-F238E27FC236}">
                <a16:creationId xmlns:a16="http://schemas.microsoft.com/office/drawing/2014/main" id="{042938D8-2535-CBF2-53C6-1E448953C7AE}"/>
              </a:ext>
            </a:extLst>
          </p:cNvPr>
          <p:cNvGrpSpPr/>
          <p:nvPr/>
        </p:nvGrpSpPr>
        <p:grpSpPr>
          <a:xfrm>
            <a:off x="1018958" y="1696296"/>
            <a:ext cx="4264337" cy="3677930"/>
            <a:chOff x="601433" y="2127027"/>
            <a:chExt cx="4264337" cy="3677930"/>
          </a:xfrm>
        </p:grpSpPr>
        <p:sp>
          <p:nvSpPr>
            <p:cNvPr id="9" name="TextBox 8">
              <a:extLst>
                <a:ext uri="{FF2B5EF4-FFF2-40B4-BE49-F238E27FC236}">
                  <a16:creationId xmlns:a16="http://schemas.microsoft.com/office/drawing/2014/main" id="{70DBBF89-845D-9EE9-2186-531F1C6DEF8A}"/>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15" name="Oval 14">
              <a:extLst>
                <a:ext uri="{FF2B5EF4-FFF2-40B4-BE49-F238E27FC236}">
                  <a16:creationId xmlns:a16="http://schemas.microsoft.com/office/drawing/2014/main" id="{86D810F7-B638-1BD3-1F41-6F44DD4E01BE}"/>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9" name="Rectangle 18">
              <a:extLst>
                <a:ext uri="{FF2B5EF4-FFF2-40B4-BE49-F238E27FC236}">
                  <a16:creationId xmlns:a16="http://schemas.microsoft.com/office/drawing/2014/main" id="{E1370626-6A08-5228-991F-9BA3E3FA1E8B}"/>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0" name="Triangle 19">
              <a:extLst>
                <a:ext uri="{FF2B5EF4-FFF2-40B4-BE49-F238E27FC236}">
                  <a16:creationId xmlns:a16="http://schemas.microsoft.com/office/drawing/2014/main" id="{39A5883C-1548-25CC-ABAE-EE97AA63AD45}"/>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1" name="Rectangle 20">
            <a:extLst>
              <a:ext uri="{FF2B5EF4-FFF2-40B4-BE49-F238E27FC236}">
                <a16:creationId xmlns:a16="http://schemas.microsoft.com/office/drawing/2014/main" id="{4922C7BC-1B4E-16A1-4879-7A3BF51EBB21}"/>
              </a:ext>
            </a:extLst>
          </p:cNvPr>
          <p:cNvSpPr/>
          <p:nvPr/>
        </p:nvSpPr>
        <p:spPr>
          <a:xfrm>
            <a:off x="1380803" y="5630057"/>
            <a:ext cx="3540646"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2582639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context map creation to separate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context map initialization to three functions in a separate </a:t>
            </a:r>
            <a:r>
              <a:rPr lang="en-US" sz="2400" dirty="0" err="1">
                <a:latin typeface="Consolas" panose="020B0609020204030204" pitchFamily="49" charset="0"/>
                <a:cs typeface="Consolas" panose="020B0609020204030204" pitchFamily="49" charset="0"/>
              </a:rPr>
              <a:t>context_map.py</a:t>
            </a:r>
            <a:r>
              <a:rPr lang="en-US" dirty="0"/>
              <a:t> module. The functions take a </a:t>
            </a:r>
            <a:r>
              <a:rPr lang="en-US" sz="2400" dirty="0">
                <a:latin typeface="Consolas" panose="020B0609020204030204" pitchFamily="49" charset="0"/>
                <a:cs typeface="Consolas" panose="020B0609020204030204" pitchFamily="49" charset="0"/>
              </a:rPr>
              <a:t>size</a:t>
            </a:r>
            <a:r>
              <a:rPr lang="en-US" dirty="0"/>
              <a:t> argument and return a </a:t>
            </a:r>
            <a:r>
              <a:rPr lang="en-US" sz="2400" dirty="0" err="1">
                <a:latin typeface="Consolas" panose="020B0609020204030204" pitchFamily="49" charset="0"/>
                <a:cs typeface="Consolas" panose="020B0609020204030204" pitchFamily="49" charset="0"/>
              </a:rPr>
              <a:t>context_map</a:t>
            </a:r>
            <a:r>
              <a:rPr lang="en-US" sz="2400" dirty="0">
                <a:latin typeface="Consolas" panose="020B0609020204030204" pitchFamily="49" charset="0"/>
                <a:cs typeface="Consolas" panose="020B0609020204030204" pitchFamily="49" charset="0"/>
              </a:rPr>
              <a:t> </a:t>
            </a:r>
            <a:r>
              <a:rPr lang="en-US" dirty="0"/>
              <a:t>array</a:t>
            </a:r>
          </a:p>
          <a:p>
            <a:r>
              <a:rPr lang="en-US" dirty="0"/>
              <a:t>Modify the constructor of Walker to take a </a:t>
            </a:r>
            <a:r>
              <a:rPr lang="en-US" sz="2400" dirty="0" err="1">
                <a:latin typeface="Consolas" panose="020B0609020204030204" pitchFamily="49" charset="0"/>
                <a:cs typeface="Consolas" panose="020B0609020204030204" pitchFamily="49" charset="0"/>
              </a:rPr>
              <a:t>context_map</a:t>
            </a:r>
            <a:r>
              <a:rPr lang="en-US" dirty="0"/>
              <a:t> array instead of a </a:t>
            </a:r>
            <a:r>
              <a:rPr lang="en-US" sz="2400" dirty="0" err="1">
                <a:latin typeface="Consolas" panose="020B0609020204030204" pitchFamily="49" charset="0"/>
                <a:cs typeface="Consolas" panose="020B0609020204030204" pitchFamily="49" charset="0"/>
              </a:rPr>
              <a:t>map_type</a:t>
            </a:r>
            <a:endParaRPr lang="en-US" sz="2400" dirty="0">
              <a:latin typeface="Consolas" panose="020B0609020204030204" pitchFamily="49" charset="0"/>
              <a:cs typeface="Consolas" panose="020B0609020204030204" pitchFamily="49" charset="0"/>
            </a:endParaRPr>
          </a:p>
          <a:p>
            <a:r>
              <a:rPr lang="en-US" dirty="0"/>
              <a:t>Modify the notebook to use the new code</a:t>
            </a:r>
          </a:p>
          <a:p>
            <a:r>
              <a:rPr lang="en-US" dirty="0"/>
              <a:t>Submit a PR for Issue #3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Walker/Step_3_break_out ...</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161684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b="1" dirty="0"/>
              <a:t>New requirement: </a:t>
            </a:r>
            <a:r>
              <a:rPr lang="en-CH" dirty="0"/>
              <a:t>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183931" y="1439828"/>
            <a:ext cx="6556856" cy="5281647"/>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3"/>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6893187" y="1671641"/>
            <a:ext cx="4843660" cy="1938992"/>
          </a:xfrm>
          <a:prstGeom prst="rect">
            <a:avLst/>
          </a:prstGeom>
          <a:noFill/>
        </p:spPr>
        <p:txBody>
          <a:bodyPr wrap="square">
            <a:spAutoFit/>
          </a:bodyPr>
          <a:lstStyle/>
          <a:p>
            <a:pPr marL="342900" indent="-342900">
              <a:buFont typeface="Arial" panose="020B0604020202020204" pitchFamily="34" charset="0"/>
              <a:buChar char="•"/>
            </a:pPr>
            <a:r>
              <a:rPr lang="en-CH" sz="2400" dirty="0"/>
              <a:t>We would like to run some experiments with a Gaussian next step proposal, some with a rectangular proposal, etc.</a:t>
            </a:r>
          </a:p>
          <a:p>
            <a:pPr marL="342900" indent="-342900">
              <a:buFont typeface="Arial" panose="020B0604020202020204" pitchFamily="34" charset="0"/>
              <a:buChar char="•"/>
            </a:pPr>
            <a:r>
              <a:rPr lang="en-CH" sz="2400" b="1" dirty="0"/>
              <a:t>How can we do that?</a:t>
            </a:r>
          </a:p>
        </p:txBody>
      </p:sp>
      <p:cxnSp>
        <p:nvCxnSpPr>
          <p:cNvPr id="2" name="Straight Connector 1">
            <a:extLst>
              <a:ext uri="{FF2B5EF4-FFF2-40B4-BE49-F238E27FC236}">
                <a16:creationId xmlns:a16="http://schemas.microsoft.com/office/drawing/2014/main" id="{6EB0FF55-0A11-0C6B-594C-31602AE2E296}"/>
              </a:ext>
            </a:extLst>
          </p:cNvPr>
          <p:cNvCxnSpPr>
            <a:cxnSpLocks/>
          </p:cNvCxnSpPr>
          <p:nvPr/>
        </p:nvCxnSpPr>
        <p:spPr>
          <a:xfrm flipH="1">
            <a:off x="107293" y="2679700"/>
            <a:ext cx="501869" cy="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276DC73-7D00-B172-5F42-B5C1A2EE60ED}"/>
              </a:ext>
            </a:extLst>
          </p:cNvPr>
          <p:cNvCxnSpPr>
            <a:cxnSpLocks/>
          </p:cNvCxnSpPr>
          <p:nvPr/>
        </p:nvCxnSpPr>
        <p:spPr>
          <a:xfrm flipH="1">
            <a:off x="107293" y="4445000"/>
            <a:ext cx="362607"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554163-0B34-55DD-0FD1-C371A093FE91}"/>
              </a:ext>
            </a:extLst>
          </p:cNvPr>
          <p:cNvCxnSpPr>
            <a:cxnSpLocks/>
          </p:cNvCxnSpPr>
          <p:nvPr/>
        </p:nvCxnSpPr>
        <p:spPr>
          <a:xfrm>
            <a:off x="107293" y="2679700"/>
            <a:ext cx="0" cy="176530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447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dirty="0"/>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584823" y="3280157"/>
            <a:ext cx="8404942" cy="2280609"/>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2122173" y="1783547"/>
            <a:ext cx="7947654" cy="830997"/>
          </a:xfrm>
          <a:prstGeom prst="rect">
            <a:avLst/>
          </a:prstGeom>
          <a:noFill/>
        </p:spPr>
        <p:txBody>
          <a:bodyPr wrap="square" rtlCol="0">
            <a:spAutoFit/>
          </a:bodyPr>
          <a:lstStyle/>
          <a:p>
            <a:r>
              <a:rPr lang="en-CH" sz="2400" b="1" dirty="0"/>
              <a:t>New requirement: </a:t>
            </a:r>
            <a:r>
              <a:rPr lang="en-CH" sz="2400" dirty="0"/>
              <a:t>the way of combining next step proposal and context map can also vary</a:t>
            </a:r>
          </a:p>
        </p:txBody>
      </p:sp>
      <p:sp>
        <p:nvSpPr>
          <p:cNvPr id="29" name="Title 1">
            <a:extLst>
              <a:ext uri="{FF2B5EF4-FFF2-40B4-BE49-F238E27FC236}">
                <a16:creationId xmlns:a16="http://schemas.microsoft.com/office/drawing/2014/main" id="{5ED7BAA8-9B3F-549F-820C-515FF7E3EC02}"/>
              </a:ext>
            </a:extLst>
          </p:cNvPr>
          <p:cNvSpPr>
            <a:spLocks noGrp="1"/>
          </p:cNvSpPr>
          <p:nvPr>
            <p:ph type="title"/>
          </p:nvPr>
        </p:nvSpPr>
        <p:spPr>
          <a:xfrm>
            <a:off x="336331" y="365126"/>
            <a:ext cx="11456276" cy="953312"/>
          </a:xfrm>
        </p:spPr>
        <p:txBody>
          <a:bodyPr/>
          <a:lstStyle/>
          <a:p>
            <a:r>
              <a:rPr lang="en-CH"/>
              <a:t>The problem with inheritance</a:t>
            </a:r>
            <a:endParaRPr lang="en-DE" dirty="0"/>
          </a:p>
        </p:txBody>
      </p:sp>
      <p:cxnSp>
        <p:nvCxnSpPr>
          <p:cNvPr id="2" name="Straight Connector 1">
            <a:extLst>
              <a:ext uri="{FF2B5EF4-FFF2-40B4-BE49-F238E27FC236}">
                <a16:creationId xmlns:a16="http://schemas.microsoft.com/office/drawing/2014/main" id="{BAD191D1-3A9C-AC00-8CB5-A3CE88F9C5FC}"/>
              </a:ext>
            </a:extLst>
          </p:cNvPr>
          <p:cNvCxnSpPr>
            <a:cxnSpLocks/>
          </p:cNvCxnSpPr>
          <p:nvPr/>
        </p:nvCxnSpPr>
        <p:spPr>
          <a:xfrm>
            <a:off x="7656723" y="4924386"/>
            <a:ext cx="1630496"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803417-1055-F7AC-A108-FC577BB1DCA8}"/>
              </a:ext>
            </a:extLst>
          </p:cNvPr>
          <p:cNvSpPr txBox="1"/>
          <p:nvPr/>
        </p:nvSpPr>
        <p:spPr>
          <a:xfrm>
            <a:off x="9337702" y="4462721"/>
            <a:ext cx="2313542" cy="923330"/>
          </a:xfrm>
          <a:prstGeom prst="rect">
            <a:avLst/>
          </a:prstGeom>
          <a:noFill/>
        </p:spPr>
        <p:txBody>
          <a:bodyPr wrap="square" rtlCol="0">
            <a:spAutoFit/>
          </a:bodyPr>
          <a:lstStyle/>
          <a:p>
            <a:r>
              <a:rPr lang="en-CH" dirty="0"/>
              <a:t>This combination can now be done through product, sum, or other </a:t>
            </a:r>
          </a:p>
        </p:txBody>
      </p:sp>
    </p:spTree>
    <p:extLst>
      <p:ext uri="{BB962C8B-B14F-4D97-AF65-F5344CB8AC3E}">
        <p14:creationId xmlns:p14="http://schemas.microsoft.com/office/powerpoint/2010/main" val="2076491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4F18-D1D4-8749-5DB2-C41064B6BA1C}"/>
              </a:ext>
            </a:extLst>
          </p:cNvPr>
          <p:cNvSpPr>
            <a:spLocks noGrp="1"/>
          </p:cNvSpPr>
          <p:nvPr>
            <p:ph type="title"/>
          </p:nvPr>
        </p:nvSpPr>
        <p:spPr/>
        <p:txBody>
          <a:bodyPr/>
          <a:lstStyle/>
          <a:p>
            <a:r>
              <a:rPr lang="en-CH"/>
              <a:t>The problem with inheritance</a:t>
            </a:r>
            <a:endParaRPr lang="en-DE" dirty="0"/>
          </a:p>
        </p:txBody>
      </p:sp>
      <p:sp>
        <p:nvSpPr>
          <p:cNvPr id="3" name="Footer Placeholder 2">
            <a:extLst>
              <a:ext uri="{FF2B5EF4-FFF2-40B4-BE49-F238E27FC236}">
                <a16:creationId xmlns:a16="http://schemas.microsoft.com/office/drawing/2014/main" id="{FAE0C760-5DE9-6795-47E4-035F254C15D1}"/>
              </a:ext>
            </a:extLst>
          </p:cNvPr>
          <p:cNvSpPr>
            <a:spLocks noGrp="1"/>
          </p:cNvSpPr>
          <p:nvPr>
            <p:ph type="ftr" sz="quarter" idx="11"/>
          </p:nvPr>
        </p:nvSpPr>
        <p:spPr/>
        <p:txBody>
          <a:bodyPr/>
          <a:lstStyle/>
          <a:p>
            <a:r>
              <a:rPr lang="en-US"/>
              <a:t>June 2023, v. 2.0, CC BY-SA 4.0</a:t>
            </a:r>
          </a:p>
        </p:txBody>
      </p:sp>
      <p:sp>
        <p:nvSpPr>
          <p:cNvPr id="4" name="Footer Placeholder 2">
            <a:extLst>
              <a:ext uri="{FF2B5EF4-FFF2-40B4-BE49-F238E27FC236}">
                <a16:creationId xmlns:a16="http://schemas.microsoft.com/office/drawing/2014/main" id="{56CA6728-9F74-CF56-2A5E-06EA42396DAE}"/>
              </a:ext>
            </a:extLst>
          </p:cNvPr>
          <p:cNvSpPr txBox="1">
            <a:spLocks/>
          </p:cNvSpPr>
          <p:nvPr/>
        </p:nvSpPr>
        <p:spPr>
          <a:xfrm>
            <a:off x="7239000"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2023, v. 2.0, CC BY-SA 4.0</a:t>
            </a:r>
          </a:p>
        </p:txBody>
      </p:sp>
      <p:pic>
        <p:nvPicPr>
          <p:cNvPr id="5" name="Picture 4">
            <a:extLst>
              <a:ext uri="{FF2B5EF4-FFF2-40B4-BE49-F238E27FC236}">
                <a16:creationId xmlns:a16="http://schemas.microsoft.com/office/drawing/2014/main" id="{3C166880-D1BD-02F0-A3EC-FB31F1440B88}"/>
              </a:ext>
            </a:extLst>
          </p:cNvPr>
          <p:cNvPicPr>
            <a:picLocks noChangeAspect="1"/>
          </p:cNvPicPr>
          <p:nvPr/>
        </p:nvPicPr>
        <p:blipFill>
          <a:blip r:embed="rId2"/>
          <a:stretch>
            <a:fillRect/>
          </a:stretch>
        </p:blipFill>
        <p:spPr>
          <a:xfrm>
            <a:off x="6559832" y="1392067"/>
            <a:ext cx="5455206" cy="4754733"/>
          </a:xfrm>
          <a:prstGeom prst="rect">
            <a:avLst/>
          </a:prstGeom>
        </p:spPr>
      </p:pic>
      <p:sp>
        <p:nvSpPr>
          <p:cNvPr id="6" name="TextBox 5">
            <a:extLst>
              <a:ext uri="{FF2B5EF4-FFF2-40B4-BE49-F238E27FC236}">
                <a16:creationId xmlns:a16="http://schemas.microsoft.com/office/drawing/2014/main" id="{B5450F7B-0B99-4921-3ACB-7B275874E9D2}"/>
              </a:ext>
            </a:extLst>
          </p:cNvPr>
          <p:cNvSpPr txBox="1"/>
          <p:nvPr/>
        </p:nvSpPr>
        <p:spPr>
          <a:xfrm>
            <a:off x="491735" y="1510435"/>
            <a:ext cx="5446364" cy="830997"/>
          </a:xfrm>
          <a:prstGeom prst="rect">
            <a:avLst/>
          </a:prstGeom>
          <a:noFill/>
        </p:spPr>
        <p:txBody>
          <a:bodyPr wrap="square" rtlCol="0">
            <a:spAutoFit/>
          </a:bodyPr>
          <a:lstStyle/>
          <a:p>
            <a:r>
              <a:rPr lang="en-CH" sz="2400" dirty="0"/>
              <a:t>The inheritance approach leads to a </a:t>
            </a:r>
            <a:r>
              <a:rPr lang="en-CH" sz="2400" b="1" dirty="0"/>
              <a:t>combinatorial explosion of subclasses</a:t>
            </a:r>
          </a:p>
        </p:txBody>
      </p:sp>
      <p:sp>
        <p:nvSpPr>
          <p:cNvPr id="7" name="TextBox 6">
            <a:extLst>
              <a:ext uri="{FF2B5EF4-FFF2-40B4-BE49-F238E27FC236}">
                <a16:creationId xmlns:a16="http://schemas.microsoft.com/office/drawing/2014/main" id="{80D4AB1C-F95C-BF0A-CA90-725D33379582}"/>
              </a:ext>
            </a:extLst>
          </p:cNvPr>
          <p:cNvSpPr txBox="1"/>
          <p:nvPr/>
        </p:nvSpPr>
        <p:spPr>
          <a:xfrm>
            <a:off x="523655" y="3341164"/>
            <a:ext cx="3165289" cy="1200329"/>
          </a:xfrm>
          <a:prstGeom prst="rect">
            <a:avLst/>
          </a:prstGeom>
          <a:noFill/>
        </p:spPr>
        <p:txBody>
          <a:bodyPr wrap="square" rtlCol="0">
            <a:spAutoFit/>
          </a:bodyPr>
          <a:lstStyle/>
          <a:p>
            <a:r>
              <a:rPr lang="en-CH" sz="2400" dirty="0">
                <a:latin typeface="Courier New" panose="02070309020205020404" pitchFamily="49" charset="0"/>
                <a:cs typeface="Courier New" panose="02070309020205020404" pitchFamily="49" charset="0"/>
              </a:rPr>
              <a:t>Gaussian</a:t>
            </a:r>
          </a:p>
          <a:p>
            <a:r>
              <a:rPr lang="en-CH" sz="2400" dirty="0">
                <a:latin typeface="Courier New" panose="02070309020205020404" pitchFamily="49" charset="0"/>
                <a:cs typeface="Courier New" panose="02070309020205020404" pitchFamily="49" charset="0"/>
              </a:rPr>
              <a:t>Rectangular</a:t>
            </a:r>
          </a:p>
          <a:p>
            <a:r>
              <a:rPr lang="en-CH" sz="2400" dirty="0">
                <a:latin typeface="Courier New" panose="02070309020205020404" pitchFamily="49" charset="0"/>
                <a:cs typeface="Courier New" panose="02070309020205020404" pitchFamily="49" charset="0"/>
              </a:rPr>
              <a:t>Jumping</a:t>
            </a:r>
          </a:p>
        </p:txBody>
      </p:sp>
      <p:sp>
        <p:nvSpPr>
          <p:cNvPr id="8" name="TextBox 7">
            <a:extLst>
              <a:ext uri="{FF2B5EF4-FFF2-40B4-BE49-F238E27FC236}">
                <a16:creationId xmlns:a16="http://schemas.microsoft.com/office/drawing/2014/main" id="{B1CF5D12-41BB-9337-D2A8-6ACD2C1E25EF}"/>
              </a:ext>
            </a:extLst>
          </p:cNvPr>
          <p:cNvSpPr txBox="1"/>
          <p:nvPr/>
        </p:nvSpPr>
        <p:spPr>
          <a:xfrm>
            <a:off x="3391108" y="3476443"/>
            <a:ext cx="1858044" cy="830997"/>
          </a:xfrm>
          <a:prstGeom prst="rect">
            <a:avLst/>
          </a:prstGeom>
          <a:noFill/>
        </p:spPr>
        <p:txBody>
          <a:bodyPr wrap="square" rtlCol="0">
            <a:spAutoFit/>
          </a:bodyPr>
          <a:lstStyle/>
          <a:p>
            <a:r>
              <a:rPr lang="en-CH" sz="2400" dirty="0">
                <a:latin typeface="Courier New" panose="02070309020205020404" pitchFamily="49" charset="0"/>
                <a:cs typeface="Courier New" panose="02070309020205020404" pitchFamily="49" charset="0"/>
              </a:rPr>
              <a:t>Product</a:t>
            </a:r>
          </a:p>
          <a:p>
            <a:r>
              <a:rPr lang="en-CH" sz="2400" dirty="0">
                <a:latin typeface="Courier New" panose="02070309020205020404" pitchFamily="49" charset="0"/>
                <a:cs typeface="Courier New" panose="02070309020205020404" pitchFamily="49" charset="0"/>
              </a:rPr>
              <a:t>Sum</a:t>
            </a:r>
          </a:p>
        </p:txBody>
      </p:sp>
      <p:sp>
        <p:nvSpPr>
          <p:cNvPr id="9" name="TextBox 8">
            <a:extLst>
              <a:ext uri="{FF2B5EF4-FFF2-40B4-BE49-F238E27FC236}">
                <a16:creationId xmlns:a16="http://schemas.microsoft.com/office/drawing/2014/main" id="{4BEE6BFA-5984-26DF-E166-074749520D2C}"/>
              </a:ext>
            </a:extLst>
          </p:cNvPr>
          <p:cNvSpPr txBox="1"/>
          <p:nvPr/>
        </p:nvSpPr>
        <p:spPr>
          <a:xfrm>
            <a:off x="2832800" y="3592569"/>
            <a:ext cx="382117" cy="461665"/>
          </a:xfrm>
          <a:prstGeom prst="rect">
            <a:avLst/>
          </a:prstGeom>
          <a:noFill/>
        </p:spPr>
        <p:txBody>
          <a:bodyPr wrap="square" rtlCol="0">
            <a:spAutoFit/>
          </a:bodyPr>
          <a:lstStyle/>
          <a:p>
            <a:r>
              <a:rPr lang="en-CH" sz="2400" dirty="0">
                <a:latin typeface="Courier New" panose="02070309020205020404" pitchFamily="49" charset="0"/>
                <a:cs typeface="Courier New" panose="02070309020205020404" pitchFamily="49" charset="0"/>
              </a:rPr>
              <a:t>x</a:t>
            </a:r>
          </a:p>
        </p:txBody>
      </p:sp>
      <p:sp>
        <p:nvSpPr>
          <p:cNvPr id="10" name="Rectangle 9">
            <a:extLst>
              <a:ext uri="{FF2B5EF4-FFF2-40B4-BE49-F238E27FC236}">
                <a16:creationId xmlns:a16="http://schemas.microsoft.com/office/drawing/2014/main" id="{3838E5BF-B0EB-A8D7-B5E6-BC3271F52C50}"/>
              </a:ext>
            </a:extLst>
          </p:cNvPr>
          <p:cNvSpPr/>
          <p:nvPr/>
        </p:nvSpPr>
        <p:spPr>
          <a:xfrm>
            <a:off x="288957" y="3127148"/>
            <a:ext cx="4600544" cy="1813028"/>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Straight Arrow Connector 10">
            <a:extLst>
              <a:ext uri="{FF2B5EF4-FFF2-40B4-BE49-F238E27FC236}">
                <a16:creationId xmlns:a16="http://schemas.microsoft.com/office/drawing/2014/main" id="{43F6A110-09B4-A404-30A4-DCB5D1F21291}"/>
              </a:ext>
            </a:extLst>
          </p:cNvPr>
          <p:cNvCxnSpPr>
            <a:cxnSpLocks/>
            <a:stCxn id="10" idx="3"/>
          </p:cNvCxnSpPr>
          <p:nvPr/>
        </p:nvCxnSpPr>
        <p:spPr>
          <a:xfrm flipV="1">
            <a:off x="4889501" y="1453717"/>
            <a:ext cx="1625145" cy="257994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75FBA5-108B-F9F8-39FC-CF7A1BEDF561}"/>
              </a:ext>
            </a:extLst>
          </p:cNvPr>
          <p:cNvCxnSpPr>
            <a:cxnSpLocks/>
            <a:stCxn id="10" idx="3"/>
          </p:cNvCxnSpPr>
          <p:nvPr/>
        </p:nvCxnSpPr>
        <p:spPr>
          <a:xfrm flipV="1">
            <a:off x="4889501" y="2782525"/>
            <a:ext cx="1511299"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DAE16D-A5F7-F1AA-29F3-4AE33F35800F}"/>
              </a:ext>
            </a:extLst>
          </p:cNvPr>
          <p:cNvCxnSpPr>
            <a:cxnSpLocks/>
            <a:stCxn id="10" idx="3"/>
          </p:cNvCxnSpPr>
          <p:nvPr/>
        </p:nvCxnSpPr>
        <p:spPr>
          <a:xfrm flipV="1">
            <a:off x="4889501" y="4031774"/>
            <a:ext cx="1511299" cy="188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2DE3-1742-167F-5DBA-264456E8C542}"/>
              </a:ext>
            </a:extLst>
          </p:cNvPr>
          <p:cNvCxnSpPr>
            <a:cxnSpLocks/>
            <a:stCxn id="10" idx="3"/>
          </p:cNvCxnSpPr>
          <p:nvPr/>
        </p:nvCxnSpPr>
        <p:spPr>
          <a:xfrm>
            <a:off x="4889501" y="4033662"/>
            <a:ext cx="1625145"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385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June 2023, v. 2.0,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code&#10;&#10;Description automatically generated with low confidence">
            <a:extLst>
              <a:ext uri="{FF2B5EF4-FFF2-40B4-BE49-F238E27FC236}">
                <a16:creationId xmlns:a16="http://schemas.microsoft.com/office/drawing/2014/main" id="{2F5F3B2F-59CE-DFA1-8D22-7282BFB5DA21}"/>
              </a:ext>
            </a:extLst>
          </p:cNvPr>
          <p:cNvPicPr>
            <a:picLocks noChangeAspect="1"/>
          </p:cNvPicPr>
          <p:nvPr/>
        </p:nvPicPr>
        <p:blipFill>
          <a:blip r:embed="rId2"/>
          <a:stretch>
            <a:fillRect/>
          </a:stretch>
        </p:blipFill>
        <p:spPr>
          <a:xfrm>
            <a:off x="1138226" y="1311963"/>
            <a:ext cx="10422336" cy="4234073"/>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dirty="0"/>
              <a:t>Passing varying </a:t>
            </a:r>
            <a:r>
              <a:rPr lang="en-CH"/>
              <a:t>behavior </a:t>
            </a:r>
            <a:r>
              <a:rPr lang="de-DE" dirty="0"/>
              <a:t>(e.g. </a:t>
            </a:r>
            <a:r>
              <a:rPr lang="de-DE" dirty="0" err="1"/>
              <a:t>functions</a:t>
            </a:r>
            <a:r>
              <a:rPr lang="de-DE" dirty="0"/>
              <a:t>) </a:t>
            </a:r>
            <a:r>
              <a:rPr lang="en-CH"/>
              <a:t>as </a:t>
            </a:r>
            <a:r>
              <a:rPr lang="en-CH" dirty="0"/>
              <a:t>an argument is often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sp>
        <p:nvSpPr>
          <p:cNvPr id="14" name="TextBox 13">
            <a:extLst>
              <a:ext uri="{FF2B5EF4-FFF2-40B4-BE49-F238E27FC236}">
                <a16:creationId xmlns:a16="http://schemas.microsoft.com/office/drawing/2014/main" id="{3C365B79-CFB9-F39A-69B9-3785957BFCD9}"/>
              </a:ext>
            </a:extLst>
          </p:cNvPr>
          <p:cNvSpPr txBox="1"/>
          <p:nvPr/>
        </p:nvSpPr>
        <p:spPr>
          <a:xfrm>
            <a:off x="583273" y="5702520"/>
            <a:ext cx="10081702" cy="954107"/>
          </a:xfrm>
          <a:prstGeom prst="rect">
            <a:avLst/>
          </a:prstGeom>
          <a:noFill/>
        </p:spPr>
        <p:txBody>
          <a:bodyPr wrap="square" rtlCol="0">
            <a:spAutoFit/>
          </a:bodyPr>
          <a:lstStyle/>
          <a:p>
            <a:r>
              <a:rPr lang="en-CH" sz="2800" dirty="0"/>
              <a:t>In this way,  we can </a:t>
            </a:r>
            <a:r>
              <a:rPr lang="en-CH" sz="2800" b="1" dirty="0"/>
              <a:t>define the behavior independently </a:t>
            </a:r>
            <a:r>
              <a:rPr lang="en-CH" sz="2800" dirty="0"/>
              <a:t>of the class, avoiding the combinatoric explosion</a:t>
            </a:r>
          </a:p>
        </p:txBody>
      </p:sp>
      <p:cxnSp>
        <p:nvCxnSpPr>
          <p:cNvPr id="4" name="Straight Connector 3">
            <a:extLst>
              <a:ext uri="{FF2B5EF4-FFF2-40B4-BE49-F238E27FC236}">
                <a16:creationId xmlns:a16="http://schemas.microsoft.com/office/drawing/2014/main" id="{F4603383-AA73-C2DB-EB56-EDFF390CDFC3}"/>
              </a:ext>
            </a:extLst>
          </p:cNvPr>
          <p:cNvCxnSpPr>
            <a:cxnSpLocks/>
          </p:cNvCxnSpPr>
          <p:nvPr/>
        </p:nvCxnSpPr>
        <p:spPr>
          <a:xfrm flipH="1">
            <a:off x="1138226" y="3556908"/>
            <a:ext cx="773773"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04AB1-9A69-9B20-A4B5-DD993AF806A0}"/>
              </a:ext>
            </a:extLst>
          </p:cNvPr>
          <p:cNvCxnSpPr>
            <a:cxnSpLocks/>
          </p:cNvCxnSpPr>
          <p:nvPr/>
        </p:nvCxnSpPr>
        <p:spPr>
          <a:xfrm>
            <a:off x="8313726" y="1880508"/>
            <a:ext cx="563574" cy="384767"/>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F81825-B3F8-D2D0-D214-2D0B962A28F4}"/>
              </a:ext>
            </a:extLst>
          </p:cNvPr>
          <p:cNvCxnSpPr>
            <a:cxnSpLocks/>
          </p:cNvCxnSpPr>
          <p:nvPr/>
        </p:nvCxnSpPr>
        <p:spPr>
          <a:xfrm>
            <a:off x="7099300" y="1790700"/>
            <a:ext cx="1778000" cy="474575"/>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508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a:xfrm>
            <a:off x="346841" y="403226"/>
            <a:ext cx="11487807" cy="953312"/>
          </a:xfrm>
        </p:spPr>
        <p:txBody>
          <a:bodyPr>
            <a:normAutofit fontScale="90000"/>
          </a:bodyPr>
          <a:lstStyle/>
          <a:p>
            <a:r>
              <a:rPr lang="en-US" b="1" dirty="0"/>
              <a:t>Hands-on</a:t>
            </a:r>
            <a:br>
              <a:rPr lang="en-US" b="1" dirty="0"/>
            </a:br>
            <a:r>
              <a:rPr lang="en-US" b="1" dirty="0"/>
              <a:t>Implement two next-step proposals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In a new module </a:t>
            </a:r>
            <a:r>
              <a:rPr lang="en-US" sz="2400" dirty="0" err="1">
                <a:latin typeface="Consolas" panose="020B0609020204030204" pitchFamily="49" charset="0"/>
                <a:cs typeface="Consolas" panose="020B0609020204030204" pitchFamily="49" charset="0"/>
              </a:rPr>
              <a:t>next_step_proposals</a:t>
            </a:r>
            <a:r>
              <a:rPr lang="en-US" dirty="0"/>
              <a:t>, write two functions for two different next step proposals: a Gaussian one (it's the one currently in the Walker code) and a square one (you can find an example in the notebook)</a:t>
            </a:r>
          </a:p>
          <a:p>
            <a:r>
              <a:rPr lang="en-US" dirty="0"/>
              <a:t>Modify the constructor of Walker to take a </a:t>
            </a:r>
            <a:r>
              <a:rPr lang="en-US" sz="2400" dirty="0" err="1">
                <a:latin typeface="Consolas" panose="020B0609020204030204" pitchFamily="49" charset="0"/>
                <a:cs typeface="Consolas" panose="020B0609020204030204" pitchFamily="49" charset="0"/>
              </a:rPr>
              <a:t>next_step_proposal</a:t>
            </a:r>
            <a:r>
              <a:rPr lang="en-US" sz="2400" dirty="0">
                <a:latin typeface="Consolas" panose="020B0609020204030204" pitchFamily="49" charset="0"/>
                <a:cs typeface="Consolas" panose="020B0609020204030204" pitchFamily="49" charset="0"/>
              </a:rPr>
              <a:t> </a:t>
            </a:r>
            <a:r>
              <a:rPr lang="en-US" dirty="0"/>
              <a:t>function and a </a:t>
            </a:r>
            <a:r>
              <a:rPr lang="en-US" sz="2400" dirty="0" err="1">
                <a:latin typeface="Consolas" panose="020B0609020204030204" pitchFamily="49" charset="0"/>
                <a:cs typeface="Consolas" panose="020B0609020204030204" pitchFamily="49" charset="0"/>
              </a:rPr>
              <a:t>next_step_proposal_arguments</a:t>
            </a:r>
            <a:r>
              <a:rPr lang="en-US" sz="2400" dirty="0">
                <a:latin typeface="Consolas" panose="020B0609020204030204" pitchFamily="49" charset="0"/>
                <a:cs typeface="Consolas" panose="020B0609020204030204" pitchFamily="49" charset="0"/>
              </a:rPr>
              <a:t> </a:t>
            </a:r>
            <a:r>
              <a:rPr lang="en-US" dirty="0"/>
              <a:t>dictionary as an input</a:t>
            </a:r>
          </a:p>
          <a:p>
            <a:r>
              <a:rPr lang="en-US" dirty="0"/>
              <a:t>Modify the notebook to run a simulation first with the Gaussian proposal, then with the square one</a:t>
            </a:r>
          </a:p>
          <a:p>
            <a:r>
              <a:rPr lang="en-US" dirty="0"/>
              <a:t>Submit a PR for Issue #4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walker/Step_4_break_out ...</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76473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1AFD-054D-6714-5105-FBB69436A37C}"/>
              </a:ext>
            </a:extLst>
          </p:cNvPr>
          <p:cNvSpPr>
            <a:spLocks noGrp="1"/>
          </p:cNvSpPr>
          <p:nvPr>
            <p:ph type="title"/>
          </p:nvPr>
        </p:nvSpPr>
        <p:spPr/>
        <p:txBody>
          <a:bodyPr>
            <a:normAutofit/>
          </a:bodyPr>
          <a:lstStyle/>
          <a:p>
            <a:r>
              <a:rPr lang="en-CH" dirty="0"/>
              <a:t>The Walker: what have we achieved?</a:t>
            </a:r>
          </a:p>
        </p:txBody>
      </p:sp>
      <p:sp>
        <p:nvSpPr>
          <p:cNvPr id="3" name="Content Placeholder 2">
            <a:extLst>
              <a:ext uri="{FF2B5EF4-FFF2-40B4-BE49-F238E27FC236}">
                <a16:creationId xmlns:a16="http://schemas.microsoft.com/office/drawing/2014/main" id="{041E1684-5B7E-42C6-1842-D66484C3607B}"/>
              </a:ext>
            </a:extLst>
          </p:cNvPr>
          <p:cNvSpPr>
            <a:spLocks noGrp="1"/>
          </p:cNvSpPr>
          <p:nvPr>
            <p:ph idx="1"/>
          </p:nvPr>
        </p:nvSpPr>
        <p:spPr>
          <a:xfrm>
            <a:off x="346841" y="1605516"/>
            <a:ext cx="6892159" cy="4571447"/>
          </a:xfrm>
        </p:spPr>
        <p:txBody>
          <a:bodyPr/>
          <a:lstStyle/>
          <a:p>
            <a:r>
              <a:rPr lang="en-CH" dirty="0"/>
              <a:t>We can run simulations with </a:t>
            </a:r>
            <a:r>
              <a:rPr lang="en-CH" b="1" dirty="0"/>
              <a:t>different combinations</a:t>
            </a:r>
            <a:r>
              <a:rPr lang="en-CH" dirty="0"/>
              <a:t> of context maps and next step proposals</a:t>
            </a:r>
          </a:p>
          <a:p>
            <a:r>
              <a:rPr lang="en-CH" dirty="0"/>
              <a:t>New context maps and next step proposals can be </a:t>
            </a:r>
            <a:r>
              <a:rPr lang="en-CH" b="1" dirty="0"/>
              <a:t>contributed</a:t>
            </a:r>
            <a:r>
              <a:rPr lang="en-CH" dirty="0"/>
              <a:t> by external people </a:t>
            </a:r>
            <a:r>
              <a:rPr lang="en-CH" b="1" dirty="0"/>
              <a:t>without changing the code </a:t>
            </a:r>
            <a:r>
              <a:rPr lang="en-CH" dirty="0"/>
              <a:t>in your package, or even knowing how it works</a:t>
            </a:r>
          </a:p>
          <a:p>
            <a:r>
              <a:rPr lang="en-CH" dirty="0"/>
              <a:t>We achieved </a:t>
            </a:r>
            <a:r>
              <a:rPr lang="en-CH" b="1" dirty="0"/>
              <a:t>flexibility</a:t>
            </a:r>
            <a:r>
              <a:rPr lang="en-CH" dirty="0"/>
              <a:t> and </a:t>
            </a:r>
            <a:r>
              <a:rPr lang="en-CH" b="1" dirty="0"/>
              <a:t>openness to change</a:t>
            </a:r>
          </a:p>
        </p:txBody>
      </p:sp>
      <p:sp>
        <p:nvSpPr>
          <p:cNvPr id="4" name="Footer Placeholder 3">
            <a:extLst>
              <a:ext uri="{FF2B5EF4-FFF2-40B4-BE49-F238E27FC236}">
                <a16:creationId xmlns:a16="http://schemas.microsoft.com/office/drawing/2014/main" id="{989A9FEB-8552-025D-460E-DEFEBDD7829D}"/>
              </a:ext>
            </a:extLst>
          </p:cNvPr>
          <p:cNvSpPr>
            <a:spLocks noGrp="1"/>
          </p:cNvSpPr>
          <p:nvPr>
            <p:ph type="ftr" sz="quarter" idx="11"/>
          </p:nvPr>
        </p:nvSpPr>
        <p:spPr/>
        <p:txBody>
          <a:bodyPr/>
          <a:lstStyle/>
          <a:p>
            <a:r>
              <a:rPr lang="en-US"/>
              <a:t>June 2023, v. 2.0, CC BY-SA 4.0</a:t>
            </a:r>
          </a:p>
        </p:txBody>
      </p:sp>
      <p:pic>
        <p:nvPicPr>
          <p:cNvPr id="6" name="Picture 5" descr="A cartoon of a person climbing up a mountain&#10;&#10;Description automatically generated with medium confidence">
            <a:extLst>
              <a:ext uri="{FF2B5EF4-FFF2-40B4-BE49-F238E27FC236}">
                <a16:creationId xmlns:a16="http://schemas.microsoft.com/office/drawing/2014/main" id="{3C03955F-1A05-DC5D-851D-B5F44EDFC563}"/>
              </a:ext>
            </a:extLst>
          </p:cNvPr>
          <p:cNvPicPr>
            <a:picLocks noChangeAspect="1"/>
          </p:cNvPicPr>
          <p:nvPr/>
        </p:nvPicPr>
        <p:blipFill>
          <a:blip r:embed="rId3"/>
          <a:stretch>
            <a:fillRect/>
          </a:stretch>
        </p:blipFill>
        <p:spPr>
          <a:xfrm>
            <a:off x="7239000" y="1492415"/>
            <a:ext cx="4684548" cy="4684548"/>
          </a:xfrm>
          <a:prstGeom prst="rect">
            <a:avLst/>
          </a:prstGeom>
        </p:spPr>
      </p:pic>
    </p:spTree>
    <p:extLst>
      <p:ext uri="{BB962C8B-B14F-4D97-AF65-F5344CB8AC3E}">
        <p14:creationId xmlns:p14="http://schemas.microsoft.com/office/powerpoint/2010/main" val="551116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Chapter 3: Separate what varies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724728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a:t>
            </a:r>
            <a:r>
              <a:rPr lang="en-DE" sz="2400"/>
              <a:t>not specific </a:t>
            </a:r>
            <a:r>
              <a:rPr lang="en-DE" sz="2400" dirty="0"/>
              <a:t>for </a:t>
            </a:r>
            <a:r>
              <a:rPr lang="en-DE" sz="2400"/>
              <a:t>scientific use</a:t>
            </a:r>
            <a:r>
              <a:rPr lang="fr-CH" sz="2400" dirty="0"/>
              <a:t> </a:t>
            </a:r>
            <a:r>
              <a:rPr lang="en-DE" sz="2400"/>
              <a:t>case</a:t>
            </a:r>
            <a:r>
              <a:rPr lang="en-DE" sz="2400" dirty="0"/>
              <a:t>.</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a:t>
            </a:r>
            <a:r>
              <a:rPr lang="en-DE" sz="2400"/>
              <a:t>data </a:t>
            </a:r>
            <a:r>
              <a:rPr lang="fr-CH" sz="2400" dirty="0" err="1"/>
              <a:t>that</a:t>
            </a:r>
            <a:r>
              <a:rPr lang="fr-CH" sz="2400" dirty="0"/>
              <a:t> </a:t>
            </a:r>
            <a:r>
              <a:rPr lang="en-DE" sz="2400"/>
              <a:t>generated </a:t>
            </a:r>
            <a:r>
              <a:rPr lang="en-DE" sz="2400" dirty="0"/>
              <a:t>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a:t>
            </a:r>
            <a:r>
              <a:rPr lang="en-DE" sz="2400"/>
              <a:t>use </a:t>
            </a:r>
            <a:r>
              <a:rPr lang="fr-CH" sz="2400" dirty="0" err="1"/>
              <a:t>metadata</a:t>
            </a:r>
            <a:r>
              <a:rPr lang="fr-CH" sz="2400" dirty="0"/>
              <a:t> </a:t>
            </a:r>
            <a:r>
              <a:rPr lang="en-DE" sz="2400"/>
              <a:t>in </a:t>
            </a:r>
            <a:r>
              <a:rPr lang="en-DE" sz="2400" dirty="0"/>
              <a:t>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10174322" cy="830997"/>
          </a:xfrm>
          <a:prstGeom prst="rect">
            <a:avLst/>
          </a:prstGeom>
          <a:noFill/>
        </p:spPr>
        <p:txBody>
          <a:bodyPr wrap="square">
            <a:spAutoFit/>
          </a:bodyPr>
          <a:lstStyle/>
          <a:p>
            <a:pPr marL="285750" indent="-285750">
              <a:buFont typeface="Arial" panose="020B0604020202020204" pitchFamily="34" charset="0"/>
              <a:buChar char="•"/>
            </a:pPr>
            <a:r>
              <a:rPr lang="fr-CH" sz="2400" dirty="0" err="1"/>
              <a:t>We</a:t>
            </a:r>
            <a:r>
              <a:rPr lang="fr-CH" sz="2400" dirty="0"/>
              <a:t> </a:t>
            </a:r>
            <a:r>
              <a:rPr lang="fr-CH" sz="2400" dirty="0" err="1"/>
              <a:t>also</a:t>
            </a:r>
            <a:r>
              <a:rPr lang="fr-CH" sz="2400" dirty="0"/>
              <a:t> </a:t>
            </a:r>
            <a:r>
              <a:rPr lang="fr-CH" sz="2400" dirty="0" err="1"/>
              <a:t>recommend</a:t>
            </a:r>
            <a:r>
              <a:rPr lang="fr-CH" sz="2400" dirty="0"/>
              <a:t> </a:t>
            </a:r>
            <a:r>
              <a:rPr lang="fr-CH" sz="2400" dirty="0" err="1"/>
              <a:t>using</a:t>
            </a:r>
            <a:r>
              <a:rPr lang="fr-CH" sz="2400" dirty="0"/>
              <a:t> file </a:t>
            </a:r>
            <a:r>
              <a:rPr lang="fr-CH" sz="2400" dirty="0" err="1"/>
              <a:t>names</a:t>
            </a:r>
            <a:r>
              <a:rPr lang="fr-CH" sz="2400" dirty="0"/>
              <a:t> </a:t>
            </a:r>
            <a:r>
              <a:rPr lang="fr-CH" sz="2400" dirty="0" err="1"/>
              <a:t>containing</a:t>
            </a:r>
            <a:r>
              <a:rPr lang="fr-CH" sz="2400" dirty="0"/>
              <a:t> a version </a:t>
            </a:r>
            <a:r>
              <a:rPr lang="fr-CH" sz="2400" dirty="0" err="1"/>
              <a:t>number</a:t>
            </a:r>
            <a:r>
              <a:rPr lang="fr-CH" sz="2400" dirty="0"/>
              <a:t> or a time </a:t>
            </a:r>
            <a:r>
              <a:rPr lang="fr-CH" sz="2400" dirty="0" err="1"/>
              <a:t>stamp</a:t>
            </a:r>
            <a:r>
              <a:rPr lang="fr-CH" sz="2400" dirty="0"/>
              <a:t>, </a:t>
            </a:r>
            <a:r>
              <a:rPr lang="fr-CH" sz="2400" dirty="0" err="1"/>
              <a:t>so</a:t>
            </a:r>
            <a:r>
              <a:rPr lang="fr-CH" sz="2400" dirty="0"/>
              <a:t> </a:t>
            </a:r>
            <a:r>
              <a:rPr lang="fr-CH" sz="2400" dirty="0" err="1"/>
              <a:t>that</a:t>
            </a:r>
            <a:r>
              <a:rPr lang="fr-CH" sz="2400" dirty="0"/>
              <a:t> </a:t>
            </a:r>
            <a:r>
              <a:rPr lang="fr-CH" sz="2400" dirty="0" err="1"/>
              <a:t>two</a:t>
            </a:r>
            <a:r>
              <a:rPr lang="fr-CH" sz="2400" dirty="0"/>
              <a:t> </a:t>
            </a:r>
            <a:r>
              <a:rPr lang="fr-CH" sz="2400" dirty="0" err="1"/>
              <a:t>subsequent</a:t>
            </a:r>
            <a:r>
              <a:rPr lang="fr-CH" sz="2400" dirty="0"/>
              <a:t> runs do not </a:t>
            </a:r>
            <a:r>
              <a:rPr lang="fr-CH" sz="2400" dirty="0" err="1"/>
              <a:t>overwrite</a:t>
            </a:r>
            <a:r>
              <a:rPr lang="fr-CH" sz="2400" dirty="0"/>
              <a:t> </a:t>
            </a:r>
            <a:r>
              <a:rPr lang="fr-CH" sz="2400" dirty="0" err="1"/>
              <a:t>previous</a:t>
            </a:r>
            <a:r>
              <a:rPr lang="fr-CH" sz="2400" dirty="0"/>
              <a:t> </a:t>
            </a:r>
            <a:r>
              <a:rPr lang="fr-CH" sz="2400" dirty="0" err="1"/>
              <a:t>results</a:t>
            </a:r>
            <a:endParaRPr lang="en-DE" sz="2400" dirty="0"/>
          </a:p>
        </p:txBody>
      </p:sp>
      <p:pic>
        <p:nvPicPr>
          <p:cNvPr id="9" name="Picture 8" descr="A picture containing text, font, screenshot, line&#10;&#10;Description automatically generated">
            <a:extLst>
              <a:ext uri="{FF2B5EF4-FFF2-40B4-BE49-F238E27FC236}">
                <a16:creationId xmlns:a16="http://schemas.microsoft.com/office/drawing/2014/main" id="{72B6257B-7E96-C11B-0636-31A0B45A1F57}"/>
              </a:ext>
            </a:extLst>
          </p:cNvPr>
          <p:cNvPicPr>
            <a:picLocks noChangeAspect="1"/>
          </p:cNvPicPr>
          <p:nvPr/>
        </p:nvPicPr>
        <p:blipFill>
          <a:blip r:embed="rId2"/>
          <a:stretch>
            <a:fillRect/>
          </a:stretch>
        </p:blipFill>
        <p:spPr>
          <a:xfrm>
            <a:off x="1948622" y="3056099"/>
            <a:ext cx="8294755" cy="1442566"/>
          </a:xfrm>
          <a:prstGeom prst="rect">
            <a:avLst/>
          </a:prstGeom>
        </p:spPr>
      </p:pic>
    </p:spTree>
    <p:extLst>
      <p:ext uri="{BB962C8B-B14F-4D97-AF65-F5344CB8AC3E}">
        <p14:creationId xmlns:p14="http://schemas.microsoft.com/office/powerpoint/2010/main" val="1656029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June 2023, v. 2.0,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latin typeface="Courier New" panose="02070309020205020404" pitchFamily="49" charset="0"/>
                <a:cs typeface="Courier New" panose="02070309020205020404" pitchFamily="49" charset="0"/>
              </a:rPr>
              <a:t>project_1</a:t>
            </a:r>
            <a:endParaRPr lang="en-DE"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latin typeface="Courier New" panose="02070309020205020404" pitchFamily="49" charset="0"/>
                <a:cs typeface="Courier New" panose="02070309020205020404" pitchFamily="49" charset="0"/>
              </a:rPr>
              <a:t>project_1</a:t>
            </a:r>
            <a:endParaRPr lang="en-DE"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latin typeface="Courier New" panose="02070309020205020404" pitchFamily="49" charset="0"/>
                <a:cs typeface="Courier New" panose="02070309020205020404" pitchFamily="49" charset="0"/>
              </a:rPr>
              <a:t>project_1</a:t>
            </a:r>
            <a:endParaRPr lang="en-DE"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latin typeface="Courier New" panose="02070309020205020404" pitchFamily="49" charset="0"/>
                <a:cs typeface="Courier New" panose="02070309020205020404" pitchFamily="49" charset="0"/>
              </a:rPr>
              <a:t>project_1</a:t>
            </a:r>
            <a:endParaRPr lang="en-DE"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dirty="0" err="1">
                <a:latin typeface="Courier New" panose="02070309020205020404" pitchFamily="49" charset="0"/>
                <a:cs typeface="Courier New" panose="02070309020205020404" pitchFamily="49" charset="0"/>
              </a:rPr>
              <a:t>experiment</a:t>
            </a:r>
            <a:endParaRPr lang="en-DE" dirty="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dirty="0"/>
              <a:t>Hands On</a:t>
            </a:r>
            <a:br>
              <a:rPr lang="de-DE" b="1" dirty="0"/>
            </a:br>
            <a:r>
              <a:rPr lang="de-DE" dirty="0" err="1"/>
              <a:t>Provenance</a:t>
            </a:r>
            <a:r>
              <a:rPr lang="de-DE" dirty="0"/>
              <a:t> and </a:t>
            </a:r>
            <a:r>
              <a:rPr lang="de-DE" dirty="0" err="1"/>
              <a:t>Reproducibility</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613647"/>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Submit  PR for Issue #4 on GitHub</a:t>
            </a:r>
          </a:p>
          <a:p>
            <a:pPr marL="514350" indent="-514350">
              <a:buFont typeface="+mj-lt"/>
              <a:buAutoNum type="arabicPeriod"/>
            </a:pPr>
            <a:r>
              <a:rPr lang="en-US" dirty="0"/>
              <a:t>Look at the </a:t>
            </a:r>
            <a:r>
              <a:rPr lang="en-US" dirty="0" err="1"/>
              <a:t>inputs.json</a:t>
            </a:r>
            <a:r>
              <a:rPr lang="en-US" dirty="0"/>
              <a:t> file</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the trajectory and walker</a:t>
            </a:r>
          </a:p>
          <a:p>
            <a:pPr marL="514350" indent="-514350">
              <a:buFont typeface="+mj-lt"/>
              <a:buAutoNum type="arabicPeriod"/>
            </a:pPr>
            <a:endParaRPr lang="en-CH" dirty="0"/>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walker/Step_6_full_workflow/</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a:xfrm>
            <a:off x="352096" y="684806"/>
            <a:ext cx="11487807" cy="953312"/>
          </a:xfrm>
        </p:spPr>
        <p:txBody>
          <a:bodyPr/>
          <a:lstStyle/>
          <a:p>
            <a:r>
              <a:rPr lang="de-DE" dirty="0" err="1"/>
              <a:t>Provenance</a:t>
            </a:r>
            <a:r>
              <a:rPr lang="de-DE" dirty="0"/>
              <a:t> and </a:t>
            </a:r>
            <a:r>
              <a:rPr lang="de-DE" dirty="0" err="1"/>
              <a:t>Reproducibility</a:t>
            </a:r>
            <a:endParaRPr lang="en-DE" dirty="0"/>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a:latin typeface="Courier New" panose="02070309020205020404" pitchFamily="49" charset="0"/>
                <a:cs typeface="Courier New" panose="02070309020205020404" pitchFamily="49" charset="0"/>
              </a:rPr>
              <a:t>Step_6_load_parameters_...</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8795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sp>
        <p:nvSpPr>
          <p:cNvPr id="3" name="Content Placeholder 2">
            <a:extLst>
              <a:ext uri="{FF2B5EF4-FFF2-40B4-BE49-F238E27FC236}">
                <a16:creationId xmlns:a16="http://schemas.microsoft.com/office/drawing/2014/main" id="{71DA7768-3190-716F-4643-2292C7673487}"/>
              </a:ext>
            </a:extLst>
          </p:cNvPr>
          <p:cNvSpPr>
            <a:spLocks noGrp="1"/>
          </p:cNvSpPr>
          <p:nvPr>
            <p:ph idx="1"/>
          </p:nvPr>
        </p:nvSpPr>
        <p:spPr>
          <a:xfrm>
            <a:off x="838200" y="1605516"/>
            <a:ext cx="6834188" cy="4571447"/>
          </a:xfrm>
        </p:spPr>
        <p:txBody>
          <a:bodyPr/>
          <a:lstStyle/>
          <a:p>
            <a:r>
              <a:rPr lang="en-CH" dirty="0"/>
              <a:t>Trust your nose! When your code smells, spend some time figuring out where the smell come from</a:t>
            </a:r>
          </a:p>
          <a:p>
            <a:r>
              <a:rPr lang="en-CH" dirty="0"/>
              <a:t>Don’t get carried away: over-engineering counts as premature optimization</a:t>
            </a:r>
          </a:p>
          <a:p>
            <a:pPr marL="0" indent="0">
              <a:buNone/>
            </a:pPr>
            <a:r>
              <a:rPr lang="en-CH" dirty="0"/>
              <a:t> </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471" y="1318438"/>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June 2023, v. 2.0,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043469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dirty="0"/>
              <a:t>Smelly code might work right now, but in time it is going to have one or more of these issues:</a:t>
            </a:r>
          </a:p>
          <a:p>
            <a:r>
              <a:rPr lang="en-US" sz="2400" b="1" dirty="0"/>
              <a:t>Hard to read and test</a:t>
            </a:r>
            <a:r>
              <a:rPr lang="en-US" sz="2400" dirty="0"/>
              <a:t>: it is difficult to see an overall structure; understanding the code in one place requires checking other code all over</a:t>
            </a:r>
          </a:p>
          <a:p>
            <a:r>
              <a:rPr lang="en-US" sz="2400" b="1" dirty="0"/>
              <a:t>Coupled</a:t>
            </a:r>
            <a:r>
              <a:rPr lang="en-US" sz="2400" dirty="0"/>
              <a:t>: an update in one place requires several other changes in other places</a:t>
            </a:r>
          </a:p>
          <a:p>
            <a:r>
              <a:rPr lang="en-US" sz="2400" b="1" dirty="0"/>
              <a:t>Not flexible</a:t>
            </a:r>
            <a:r>
              <a:rPr lang="en-US" sz="2400" dirty="0"/>
              <a:t>: adding new functionality and modifying exiting features require extensive rewrites or hacks</a:t>
            </a:r>
          </a:p>
          <a:p>
            <a:pPr marL="0" indent="0">
              <a:buNone/>
            </a:pPr>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June 2023, v. 2.0,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plotting code to a new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plotting code to a separate </a:t>
            </a:r>
            <a:r>
              <a:rPr lang="en-US" dirty="0" err="1"/>
              <a:t>plotting.py</a:t>
            </a:r>
            <a:r>
              <a:rPr lang="en-US" dirty="0"/>
              <a:t> module</a:t>
            </a:r>
          </a:p>
          <a:p>
            <a:r>
              <a:rPr lang="en-US" dirty="0"/>
              <a:t>Modify the notebook to import the plots and make sure it runs</a:t>
            </a:r>
          </a:p>
          <a:p>
            <a:r>
              <a:rPr lang="en-US" dirty="0"/>
              <a:t>Add a new plotting function, </a:t>
            </a:r>
            <a:r>
              <a:rPr lang="en-US" sz="2400" dirty="0" err="1">
                <a:latin typeface="Consolas" panose="020B0609020204030204" pitchFamily="49" charset="0"/>
                <a:cs typeface="Consolas" panose="020B0609020204030204" pitchFamily="49" charset="0"/>
              </a:rPr>
              <a:t>plot_delta_trajectory</a:t>
            </a:r>
            <a:r>
              <a:rPr lang="en-US" dirty="0"/>
              <a:t>, that plots a scatter plot of </a:t>
            </a:r>
            <a:r>
              <a:rPr lang="en-US" dirty="0" err="1"/>
              <a:t>delta_x</a:t>
            </a:r>
            <a:r>
              <a:rPr lang="en-US" dirty="0"/>
              <a:t> and </a:t>
            </a:r>
            <a:r>
              <a:rPr lang="en-US" dirty="0" err="1"/>
              <a:t>delta_y</a:t>
            </a:r>
            <a:r>
              <a:rPr lang="en-US" dirty="0"/>
              <a:t> for a (x, y) trajectory. Observe how we did not have to touch the </a:t>
            </a:r>
            <a:r>
              <a:rPr lang="en-US" dirty="0" err="1"/>
              <a:t>walker.py</a:t>
            </a:r>
            <a:r>
              <a:rPr lang="en-US" dirty="0"/>
              <a:t> file at all.</a:t>
            </a:r>
          </a:p>
          <a:p>
            <a:r>
              <a:rPr lang="en-US" dirty="0"/>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2 plotting/</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
        <p:nvSpPr>
          <p:cNvPr id="4" name="TextBox 3">
            <a:extLst>
              <a:ext uri="{FF2B5EF4-FFF2-40B4-BE49-F238E27FC236}">
                <a16:creationId xmlns:a16="http://schemas.microsoft.com/office/drawing/2014/main" id="{6EFE5594-23A7-23C4-A6B6-1FEF7AC77039}"/>
              </a:ext>
            </a:extLst>
          </p:cNvPr>
          <p:cNvSpPr txBox="1"/>
          <p:nvPr/>
        </p:nvSpPr>
        <p:spPr>
          <a:xfrm>
            <a:off x="7915011" y="3536965"/>
            <a:ext cx="1810871" cy="2062103"/>
          </a:xfrm>
          <a:prstGeom prst="rect">
            <a:avLst/>
          </a:prstGeom>
          <a:solidFill>
            <a:srgbClr val="FFFF00"/>
          </a:solidFill>
        </p:spPr>
        <p:txBody>
          <a:bodyPr wrap="square" rtlCol="0">
            <a:spAutoFit/>
          </a:bodyPr>
          <a:lstStyle/>
          <a:p>
            <a:pPr algn="ctr"/>
            <a:endParaRPr lang="en-CH" sz="3200" b="1" dirty="0"/>
          </a:p>
          <a:p>
            <a:pPr algn="ctr"/>
            <a:r>
              <a:rPr lang="en-CH" sz="3200" b="1" dirty="0"/>
              <a:t>REMOVE?</a:t>
            </a:r>
          </a:p>
          <a:p>
            <a:pPr algn="ctr"/>
            <a:endParaRPr lang="en-CH" sz="3200" b="1" dirty="0"/>
          </a:p>
        </p:txBody>
      </p:sp>
    </p:spTree>
    <p:extLst>
      <p:ext uri="{BB962C8B-B14F-4D97-AF65-F5344CB8AC3E}">
        <p14:creationId xmlns:p14="http://schemas.microsoft.com/office/powerpoint/2010/main" val="32623393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5874824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dirty="0"/>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dirty="0"/>
              <a:t>Functions and classes group together things that are coupled together and form the basic blocks.</a:t>
            </a:r>
          </a:p>
          <a:p>
            <a:pPr marL="0" indent="0">
              <a:buNone/>
            </a:pPr>
            <a:r>
              <a:rPr lang="en-US" dirty="0"/>
              <a:t>We can easily and quickly rearrange the blocks to extend a structure or build a new one!</a:t>
            </a:r>
            <a:br>
              <a:rPr lang="en-US" dirty="0"/>
            </a:br>
            <a:endParaRPr lang="en-US" dirty="0"/>
          </a:p>
          <a:p>
            <a:pPr marL="0" indent="0">
              <a:buNone/>
            </a:pPr>
            <a:r>
              <a:rPr lang="en-US" dirty="0"/>
              <a:t>Flexible code is just like a block construction:</a:t>
            </a:r>
          </a:p>
          <a:p>
            <a:r>
              <a:rPr lang="en-US" sz="2400" dirty="0"/>
              <a:t>is easy to understand in terms of blocks</a:t>
            </a:r>
          </a:p>
          <a:p>
            <a:r>
              <a:rPr lang="en-US" sz="2400" dirty="0"/>
              <a:t>tolerates changes</a:t>
            </a:r>
          </a:p>
          <a:p>
            <a:r>
              <a:rPr lang="en-US" sz="2400" dirty="0"/>
              <a:t>is reusable</a:t>
            </a:r>
            <a:endParaRPr lang="en-CH" sz="2400"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34507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June 2023, v. 2.0, CC BY-SA 4.0</a:t>
            </a:r>
            <a:endParaRPr lang="en-US" dirty="0"/>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01a_Classes.ipynb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Add a new method to the Particle class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Particle.</a:t>
            </a:r>
          </a:p>
          <a:p>
            <a:r>
              <a:rPr lang="en-US" dirty="0"/>
              <a:t>Where do the position (x, y)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exercises/</a:t>
            </a:r>
            <a:r>
              <a:rPr lang="en-GB" sz="1400" dirty="0" err="1">
                <a:latin typeface="Courier New" panose="02070309020205020404" pitchFamily="49" charset="0"/>
                <a:cs typeface="Courier New" panose="02070309020205020404" pitchFamily="49" charset="0"/>
              </a:rPr>
              <a:t>particle_update_position</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75113</TotalTime>
  <Words>3902</Words>
  <Application>Microsoft Macintosh PowerPoint</Application>
  <PresentationFormat>Widescreen</PresentationFormat>
  <Paragraphs>484</Paragraphs>
  <Slides>56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Annie Use Your Telescope</vt:lpstr>
      <vt:lpstr>Arial</vt:lpstr>
      <vt:lpstr>Calibri</vt:lpstr>
      <vt:lpstr>Calibri Light</vt:lpstr>
      <vt:lpstr>Consolas</vt:lpstr>
      <vt:lpstr>Courier New</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Turn the walker code into a class </vt:lpstr>
      <vt:lpstr>Plotting does not belong to the Walker</vt:lpstr>
      <vt:lpstr>The smells of the Walker constructor</vt:lpstr>
      <vt:lpstr>PowerPoint Presentation</vt:lpstr>
      <vt:lpstr>if … elif … else chain is often the smell of independent plug-in blocks</vt:lpstr>
      <vt:lpstr>if … elif … else chain is often the smell of independent plug-in blocks</vt:lpstr>
      <vt:lpstr>if … elif … else chain is often the smell of independent plug-in blocks</vt:lpstr>
      <vt:lpstr>Hands-on Move context map creation to separate module</vt:lpstr>
      <vt:lpstr>New requirement: we need to use different next-step proposals for different experiments</vt:lpstr>
      <vt:lpstr>The inheritance solution</vt:lpstr>
      <vt:lpstr>The problem with inheritance</vt:lpstr>
      <vt:lpstr>The problem with inheritance</vt:lpstr>
      <vt:lpstr>Passing varying behavior (e.g. functions) as an argument is often a better alternative</vt:lpstr>
      <vt:lpstr>Hands-on Implement two next-step proposals</vt:lpstr>
      <vt:lpstr>The Walker: what have we achieved?</vt:lpstr>
      <vt:lpstr>Chapter 3: Separate what varies at the level of project</vt:lpstr>
      <vt:lpstr>The holy trinity of scientific computing</vt:lpstr>
      <vt:lpstr>The holy trinity of scientific computing</vt:lpstr>
      <vt:lpstr>1. Provenance</vt:lpstr>
      <vt:lpstr>2. Reproducibility</vt:lpstr>
      <vt:lpstr>2. Reproducibility</vt:lpstr>
      <vt:lpstr>3. Organization</vt:lpstr>
      <vt:lpstr>3. Organization</vt:lpstr>
      <vt:lpstr>3. Organization</vt:lpstr>
      <vt:lpstr>Organization</vt:lpstr>
      <vt:lpstr>Organization</vt:lpstr>
      <vt:lpstr>Organization</vt:lpstr>
      <vt:lpstr>Hands On Provenance and Reproducibility</vt:lpstr>
      <vt:lpstr>Provenance and Reproducibility</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761</cp:revision>
  <cp:lastPrinted>2019-09-03T16:05:03Z</cp:lastPrinted>
  <dcterms:created xsi:type="dcterms:W3CDTF">2018-07-24T12:49:38Z</dcterms:created>
  <dcterms:modified xsi:type="dcterms:W3CDTF">2023-06-28T17:35:17Z</dcterms:modified>
</cp:coreProperties>
</file>